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9" roundtripDataSignature="AMtx7mh3/BPa9s5fBSLqRkx6NuslEUuw5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Renek Spiridonov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customschemas.google.com/relationships/presentationmetadata" Target="metadata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09-11T17:21:48.047">
    <p:pos x="287" y="864"/>
    <p:text>https://en.wikipedia.org/wiki/Computer_hardware
https://en.wikipedia.org/wiki/File:Personal_computer,_exploded_6.svg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5HY9lMw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e703ca98fe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1e703ca98fe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7edc64c639_2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7edc64c639_2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27edc64c639_2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7e6bd3e269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7e6bd3e269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27e6bd3e269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7e6bd3e269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7e6bd3e269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27e6bd3e269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7ebe0e0eef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7ebe0e0eef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27ebe0e0eef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7e6bd3e269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7e6bd3e269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27e6bd3e269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7eb94a09f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7eb94a09f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27eb94a09f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e703ca98fe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1e703ca98fe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e703ca98fe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1e703ca98fe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3"/>
          <p:cNvSpPr txBox="1"/>
          <p:nvPr>
            <p:ph type="ctrTitle"/>
          </p:nvPr>
        </p:nvSpPr>
        <p:spPr>
          <a:xfrm>
            <a:off x="646771" y="1224248"/>
            <a:ext cx="7772400" cy="16279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5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Times New Roman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3"/>
          <p:cNvSpPr txBox="1"/>
          <p:nvPr>
            <p:ph idx="1" type="subTitle"/>
          </p:nvPr>
        </p:nvSpPr>
        <p:spPr>
          <a:xfrm>
            <a:off x="646771" y="2855940"/>
            <a:ext cx="7772400" cy="932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000"/>
              <a:buNone/>
              <a:defRPr sz="2000" cap="small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4">
  <p:cSld name="Title and Content 4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4"/>
          <p:cNvSpPr txBox="1"/>
          <p:nvPr>
            <p:ph type="title"/>
          </p:nvPr>
        </p:nvSpPr>
        <p:spPr>
          <a:xfrm>
            <a:off x="628650" y="362352"/>
            <a:ext cx="7886700" cy="9037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  <a:defRPr i="0" sz="40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4"/>
          <p:cNvSpPr txBox="1"/>
          <p:nvPr>
            <p:ph idx="1" type="body"/>
          </p:nvPr>
        </p:nvSpPr>
        <p:spPr>
          <a:xfrm>
            <a:off x="628650" y="1595617"/>
            <a:ext cx="7886700" cy="2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800"/>
              <a:buChar char="⎯"/>
              <a:defRPr sz="2800"/>
            </a:lvl1pPr>
            <a:lvl2pPr indent="-3810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Char char="⎯"/>
              <a:defRPr sz="2400"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⎯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⎯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⎯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1">
  <p:cSld name="Two Content 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5"/>
          <p:cNvSpPr txBox="1"/>
          <p:nvPr>
            <p:ph type="title"/>
          </p:nvPr>
        </p:nvSpPr>
        <p:spPr>
          <a:xfrm>
            <a:off x="628650" y="585375"/>
            <a:ext cx="7886700" cy="9037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5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5"/>
          <p:cNvSpPr txBox="1"/>
          <p:nvPr>
            <p:ph idx="1" type="body"/>
          </p:nvPr>
        </p:nvSpPr>
        <p:spPr>
          <a:xfrm>
            <a:off x="628650" y="1596661"/>
            <a:ext cx="3886200" cy="2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⎯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⎯"/>
              <a:defRPr sz="2000"/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⎯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⎯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⎯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55"/>
          <p:cNvSpPr txBox="1"/>
          <p:nvPr>
            <p:ph idx="2" type="body"/>
          </p:nvPr>
        </p:nvSpPr>
        <p:spPr>
          <a:xfrm>
            <a:off x="4629150" y="1596661"/>
            <a:ext cx="3886200" cy="2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⎯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⎯"/>
              <a:defRPr sz="2000"/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⎯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⎯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⎯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2">
  <p:cSld name="Two Content 2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6"/>
          <p:cNvSpPr txBox="1"/>
          <p:nvPr>
            <p:ph type="title"/>
          </p:nvPr>
        </p:nvSpPr>
        <p:spPr>
          <a:xfrm>
            <a:off x="628650" y="362352"/>
            <a:ext cx="7886700" cy="9037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  <a:defRPr i="0" sz="40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6"/>
          <p:cNvSpPr txBox="1"/>
          <p:nvPr>
            <p:ph idx="1" type="body"/>
          </p:nvPr>
        </p:nvSpPr>
        <p:spPr>
          <a:xfrm>
            <a:off x="628650" y="1596661"/>
            <a:ext cx="3886200" cy="2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⎯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⎯"/>
              <a:defRPr sz="2000"/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⎯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⎯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⎯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56"/>
          <p:cNvSpPr txBox="1"/>
          <p:nvPr>
            <p:ph idx="2" type="body"/>
          </p:nvPr>
        </p:nvSpPr>
        <p:spPr>
          <a:xfrm>
            <a:off x="4629150" y="1596661"/>
            <a:ext cx="3886200" cy="2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⎯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⎯"/>
              <a:defRPr sz="2000"/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⎯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⎯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⎯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and content">
  <p:cSld name="Number and conte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8"/>
          <p:cNvSpPr txBox="1"/>
          <p:nvPr>
            <p:ph idx="1" type="body"/>
          </p:nvPr>
        </p:nvSpPr>
        <p:spPr>
          <a:xfrm>
            <a:off x="3348681" y="1312415"/>
            <a:ext cx="5175630" cy="21629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200"/>
              <a:buChar char="⎯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00"/>
              <a:buChar char="⎯"/>
              <a:defRPr sz="2800"/>
            </a:lvl2pPr>
            <a:lvl3pPr indent="-355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⎯"/>
              <a:defRPr sz="2000"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⎯"/>
              <a:defRPr sz="1800"/>
            </a:lvl4pPr>
            <a:lvl5pPr indent="-342900" lvl="4" marL="2286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⎯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58"/>
          <p:cNvSpPr txBox="1"/>
          <p:nvPr>
            <p:ph idx="2" type="body"/>
          </p:nvPr>
        </p:nvSpPr>
        <p:spPr>
          <a:xfrm>
            <a:off x="529626" y="37071"/>
            <a:ext cx="2411413" cy="52260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4400"/>
              <a:buNone/>
              <a:defRPr i="1" sz="344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⎯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⎯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⎯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⎯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deas 1">
  <p:cSld name="3 ideas 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9"/>
          <p:cNvSpPr/>
          <p:nvPr>
            <p:ph idx="2" type="pic"/>
          </p:nvPr>
        </p:nvSpPr>
        <p:spPr>
          <a:xfrm>
            <a:off x="6255912" y="512957"/>
            <a:ext cx="2163763" cy="2163763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59"/>
          <p:cNvSpPr/>
          <p:nvPr>
            <p:ph idx="3" type="pic"/>
          </p:nvPr>
        </p:nvSpPr>
        <p:spPr>
          <a:xfrm>
            <a:off x="3490119" y="512957"/>
            <a:ext cx="2163763" cy="2163763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59"/>
          <p:cNvSpPr/>
          <p:nvPr/>
        </p:nvSpPr>
        <p:spPr>
          <a:xfrm>
            <a:off x="724326" y="512956"/>
            <a:ext cx="2163763" cy="21637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" name="Google Shape;57;p59"/>
          <p:cNvSpPr txBox="1"/>
          <p:nvPr/>
        </p:nvSpPr>
        <p:spPr>
          <a:xfrm>
            <a:off x="802383" y="486841"/>
            <a:ext cx="925261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6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</a:t>
            </a:r>
            <a:endParaRPr/>
          </a:p>
        </p:txBody>
      </p:sp>
      <p:sp>
        <p:nvSpPr>
          <p:cNvPr id="58" name="Google Shape;58;p59"/>
          <p:cNvSpPr txBox="1"/>
          <p:nvPr>
            <p:ph idx="1" type="body"/>
          </p:nvPr>
        </p:nvSpPr>
        <p:spPr>
          <a:xfrm>
            <a:off x="720968" y="2785700"/>
            <a:ext cx="7698707" cy="14500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⎯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⎯"/>
              <a:defRPr sz="2000"/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⎯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Char char="⎯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Char char="⎯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59"/>
          <p:cNvSpPr txBox="1"/>
          <p:nvPr>
            <p:ph idx="4" type="body"/>
          </p:nvPr>
        </p:nvSpPr>
        <p:spPr>
          <a:xfrm>
            <a:off x="765312" y="1645017"/>
            <a:ext cx="2048635" cy="9822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⎯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⎯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⎯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⎯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deas 2">
  <p:cSld name="3 ideas 2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0"/>
          <p:cNvSpPr/>
          <p:nvPr>
            <p:ph idx="2" type="pic"/>
          </p:nvPr>
        </p:nvSpPr>
        <p:spPr>
          <a:xfrm>
            <a:off x="6255912" y="512957"/>
            <a:ext cx="2163763" cy="2163763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60"/>
          <p:cNvSpPr/>
          <p:nvPr>
            <p:ph idx="3" type="pic"/>
          </p:nvPr>
        </p:nvSpPr>
        <p:spPr>
          <a:xfrm>
            <a:off x="724326" y="512955"/>
            <a:ext cx="2163763" cy="2163763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60"/>
          <p:cNvSpPr/>
          <p:nvPr/>
        </p:nvSpPr>
        <p:spPr>
          <a:xfrm>
            <a:off x="3490119" y="512956"/>
            <a:ext cx="2163763" cy="21637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" name="Google Shape;64;p60"/>
          <p:cNvSpPr txBox="1"/>
          <p:nvPr/>
        </p:nvSpPr>
        <p:spPr>
          <a:xfrm>
            <a:off x="3568176" y="486841"/>
            <a:ext cx="925261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</a:t>
            </a:r>
            <a:endParaRPr/>
          </a:p>
        </p:txBody>
      </p:sp>
      <p:sp>
        <p:nvSpPr>
          <p:cNvPr id="65" name="Google Shape;65;p60"/>
          <p:cNvSpPr txBox="1"/>
          <p:nvPr>
            <p:ph idx="1" type="body"/>
          </p:nvPr>
        </p:nvSpPr>
        <p:spPr>
          <a:xfrm>
            <a:off x="720968" y="2785700"/>
            <a:ext cx="7698707" cy="14500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⎯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⎯"/>
              <a:defRPr sz="2000"/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⎯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Char char="⎯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Char char="⎯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60"/>
          <p:cNvSpPr txBox="1"/>
          <p:nvPr>
            <p:ph idx="4" type="body"/>
          </p:nvPr>
        </p:nvSpPr>
        <p:spPr>
          <a:xfrm>
            <a:off x="3546003" y="1645017"/>
            <a:ext cx="2048635" cy="9822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⎯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⎯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⎯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⎯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deas 3">
  <p:cSld name="3 ideas 3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1"/>
          <p:cNvSpPr/>
          <p:nvPr>
            <p:ph idx="2" type="pic"/>
          </p:nvPr>
        </p:nvSpPr>
        <p:spPr>
          <a:xfrm>
            <a:off x="723901" y="512957"/>
            <a:ext cx="2163763" cy="2163763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61"/>
          <p:cNvSpPr/>
          <p:nvPr>
            <p:ph idx="3" type="pic"/>
          </p:nvPr>
        </p:nvSpPr>
        <p:spPr>
          <a:xfrm>
            <a:off x="3490119" y="512957"/>
            <a:ext cx="2163763" cy="2163763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61"/>
          <p:cNvSpPr/>
          <p:nvPr/>
        </p:nvSpPr>
        <p:spPr>
          <a:xfrm>
            <a:off x="6256337" y="512956"/>
            <a:ext cx="2163763" cy="21637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71;p61"/>
          <p:cNvSpPr txBox="1"/>
          <p:nvPr/>
        </p:nvSpPr>
        <p:spPr>
          <a:xfrm>
            <a:off x="6334394" y="486841"/>
            <a:ext cx="925261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</a:t>
            </a:r>
            <a:endParaRPr/>
          </a:p>
        </p:txBody>
      </p:sp>
      <p:sp>
        <p:nvSpPr>
          <p:cNvPr id="72" name="Google Shape;72;p61"/>
          <p:cNvSpPr txBox="1"/>
          <p:nvPr>
            <p:ph idx="1" type="body"/>
          </p:nvPr>
        </p:nvSpPr>
        <p:spPr>
          <a:xfrm>
            <a:off x="720968" y="2785700"/>
            <a:ext cx="7698707" cy="14500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⎯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⎯"/>
              <a:defRPr sz="2000"/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⎯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Char char="⎯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Char char="⎯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61"/>
          <p:cNvSpPr txBox="1"/>
          <p:nvPr>
            <p:ph idx="4" type="body"/>
          </p:nvPr>
        </p:nvSpPr>
        <p:spPr>
          <a:xfrm>
            <a:off x="6313900" y="1645017"/>
            <a:ext cx="2048635" cy="9822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⎯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⎯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⎯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⎯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content 3">
  <p:cSld name="image and content 3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2"/>
          <p:cNvSpPr/>
          <p:nvPr>
            <p:ph idx="2" type="pic"/>
          </p:nvPr>
        </p:nvSpPr>
        <p:spPr>
          <a:xfrm>
            <a:off x="591016" y="941833"/>
            <a:ext cx="3044825" cy="3044825"/>
          </a:xfrm>
          <a:prstGeom prst="ellipse">
            <a:avLst/>
          </a:prstGeom>
          <a:noFill/>
          <a:ln>
            <a:noFill/>
          </a:ln>
        </p:spPr>
      </p:sp>
      <p:sp>
        <p:nvSpPr>
          <p:cNvPr id="76" name="Google Shape;76;p62"/>
          <p:cNvSpPr txBox="1"/>
          <p:nvPr>
            <p:ph idx="1" type="body"/>
          </p:nvPr>
        </p:nvSpPr>
        <p:spPr>
          <a:xfrm>
            <a:off x="4081344" y="1382360"/>
            <a:ext cx="4502267" cy="21637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800"/>
              <a:buChar char="⎯"/>
              <a:defRPr sz="2800"/>
            </a:lvl1pPr>
            <a:lvl2pPr indent="-3810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Char char="⎯"/>
              <a:defRPr sz="2400"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⎯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Char char="⎯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Char char="⎯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title and content">
  <p:cSld name="image title and conte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3"/>
          <p:cNvSpPr/>
          <p:nvPr>
            <p:ph idx="2" type="pic"/>
          </p:nvPr>
        </p:nvSpPr>
        <p:spPr>
          <a:xfrm>
            <a:off x="5140884" y="-947852"/>
            <a:ext cx="6861988" cy="6861988"/>
          </a:xfrm>
          <a:prstGeom prst="ellipse">
            <a:avLst/>
          </a:prstGeom>
          <a:noFill/>
          <a:ln>
            <a:noFill/>
          </a:ln>
        </p:spPr>
      </p:sp>
      <p:sp>
        <p:nvSpPr>
          <p:cNvPr id="79" name="Google Shape;79;p63"/>
          <p:cNvSpPr txBox="1"/>
          <p:nvPr>
            <p:ph type="title"/>
          </p:nvPr>
        </p:nvSpPr>
        <p:spPr>
          <a:xfrm>
            <a:off x="628650" y="1161910"/>
            <a:ext cx="3854142" cy="12029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  <a:defRPr i="0" sz="28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63"/>
          <p:cNvSpPr txBox="1"/>
          <p:nvPr>
            <p:ph idx="1" type="body"/>
          </p:nvPr>
        </p:nvSpPr>
        <p:spPr>
          <a:xfrm>
            <a:off x="628650" y="2527211"/>
            <a:ext cx="3880626" cy="1477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⎯"/>
              <a:defRPr sz="2000"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⎯"/>
              <a:defRPr sz="1800"/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⎯"/>
              <a:defRPr sz="1400"/>
            </a:lvl3pPr>
            <a:lvl4pPr indent="-330200" lvl="3" marL="1828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Char char="⎯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Char char="⎯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content 1">
  <p:cSld name="image and content 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4"/>
          <p:cNvSpPr/>
          <p:nvPr>
            <p:ph idx="2" type="pic"/>
          </p:nvPr>
        </p:nvSpPr>
        <p:spPr>
          <a:xfrm>
            <a:off x="5140884" y="-947852"/>
            <a:ext cx="6861988" cy="6861988"/>
          </a:xfrm>
          <a:prstGeom prst="ellipse">
            <a:avLst/>
          </a:prstGeom>
          <a:noFill/>
          <a:ln>
            <a:noFill/>
          </a:ln>
        </p:spPr>
      </p:sp>
      <p:sp>
        <p:nvSpPr>
          <p:cNvPr id="83" name="Google Shape;83;p64"/>
          <p:cNvSpPr txBox="1"/>
          <p:nvPr>
            <p:ph idx="1" type="body"/>
          </p:nvPr>
        </p:nvSpPr>
        <p:spPr>
          <a:xfrm>
            <a:off x="628650" y="1382362"/>
            <a:ext cx="3880626" cy="21637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⎯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⎯"/>
              <a:defRPr sz="2000"/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⎯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Char char="⎯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Char char="⎯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title and content 2">
  <p:cSld name="image title and content 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5"/>
          <p:cNvSpPr txBox="1"/>
          <p:nvPr>
            <p:ph type="title"/>
          </p:nvPr>
        </p:nvSpPr>
        <p:spPr>
          <a:xfrm>
            <a:off x="628650" y="1161910"/>
            <a:ext cx="3854142" cy="12029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  <a:defRPr i="0" sz="28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65"/>
          <p:cNvSpPr/>
          <p:nvPr>
            <p:ph idx="2" type="pic"/>
          </p:nvPr>
        </p:nvSpPr>
        <p:spPr>
          <a:xfrm>
            <a:off x="5140325" y="0"/>
            <a:ext cx="4003675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65"/>
          <p:cNvSpPr txBox="1"/>
          <p:nvPr>
            <p:ph idx="1" type="body"/>
          </p:nvPr>
        </p:nvSpPr>
        <p:spPr>
          <a:xfrm>
            <a:off x="628650" y="2527211"/>
            <a:ext cx="3880626" cy="1477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⎯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⎯"/>
              <a:defRPr sz="1800"/>
            </a:lvl2pPr>
            <a:lvl3pPr indent="-3175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⎯"/>
              <a:defRPr sz="1400"/>
            </a:lvl3pPr>
            <a:lvl4pPr indent="-330200" lvl="3" marL="1828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Char char="⎯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Char char="⎯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content 2">
  <p:cSld name="image and content 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6"/>
          <p:cNvSpPr/>
          <p:nvPr>
            <p:ph idx="2" type="pic"/>
          </p:nvPr>
        </p:nvSpPr>
        <p:spPr>
          <a:xfrm>
            <a:off x="5140325" y="0"/>
            <a:ext cx="4003675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66"/>
          <p:cNvSpPr txBox="1"/>
          <p:nvPr>
            <p:ph idx="1" type="body"/>
          </p:nvPr>
        </p:nvSpPr>
        <p:spPr>
          <a:xfrm>
            <a:off x="628650" y="1382362"/>
            <a:ext cx="3880626" cy="21637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⎯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⎯"/>
              <a:defRPr sz="2000"/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⎯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Char char="⎯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Char char="⎯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 and caption">
  <p:cSld name="object and ca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7"/>
          <p:cNvSpPr txBox="1"/>
          <p:nvPr>
            <p:ph idx="1" type="body"/>
          </p:nvPr>
        </p:nvSpPr>
        <p:spPr>
          <a:xfrm>
            <a:off x="2910469" y="4482790"/>
            <a:ext cx="5586761" cy="311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2000"/>
              <a:buNone/>
              <a:defRPr sz="2000"/>
            </a:lvl1pPr>
            <a:lvl2pPr indent="-3810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400"/>
              <a:buChar char="⎯"/>
              <a:defRPr sz="24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⎯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600"/>
              <a:buChar char="⎯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600"/>
              <a:buChar char="⎯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67"/>
          <p:cNvSpPr txBox="1"/>
          <p:nvPr>
            <p:ph idx="2" type="body"/>
          </p:nvPr>
        </p:nvSpPr>
        <p:spPr>
          <a:xfrm>
            <a:off x="646772" y="534911"/>
            <a:ext cx="7850458" cy="36133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⎯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⎯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⎯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⎯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⎯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 4">
  <p:cSld name="1_Title and Content 4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8"/>
          <p:cNvSpPr/>
          <p:nvPr>
            <p:ph idx="2" type="pic"/>
          </p:nvPr>
        </p:nvSpPr>
        <p:spPr>
          <a:xfrm>
            <a:off x="1146834" y="682197"/>
            <a:ext cx="1013114" cy="1013114"/>
          </a:xfrm>
          <a:prstGeom prst="ellipse">
            <a:avLst/>
          </a:prstGeom>
          <a:noFill/>
          <a:ln>
            <a:noFill/>
          </a:ln>
        </p:spPr>
      </p:sp>
      <p:sp>
        <p:nvSpPr>
          <p:cNvPr id="96" name="Google Shape;96;p68"/>
          <p:cNvSpPr/>
          <p:nvPr>
            <p:ph idx="3" type="pic"/>
          </p:nvPr>
        </p:nvSpPr>
        <p:spPr>
          <a:xfrm>
            <a:off x="3483015" y="682197"/>
            <a:ext cx="1013114" cy="1013114"/>
          </a:xfrm>
          <a:prstGeom prst="ellipse">
            <a:avLst/>
          </a:prstGeom>
          <a:noFill/>
          <a:ln>
            <a:noFill/>
          </a:ln>
        </p:spPr>
      </p:sp>
      <p:sp>
        <p:nvSpPr>
          <p:cNvPr id="97" name="Google Shape;97;p68"/>
          <p:cNvSpPr/>
          <p:nvPr>
            <p:ph idx="4" type="pic"/>
          </p:nvPr>
        </p:nvSpPr>
        <p:spPr>
          <a:xfrm>
            <a:off x="5819196" y="682197"/>
            <a:ext cx="1013114" cy="1013114"/>
          </a:xfrm>
          <a:prstGeom prst="ellipse">
            <a:avLst/>
          </a:prstGeom>
          <a:noFill/>
          <a:ln>
            <a:noFill/>
          </a:ln>
        </p:spPr>
      </p:sp>
      <p:sp>
        <p:nvSpPr>
          <p:cNvPr id="98" name="Google Shape;98;p68"/>
          <p:cNvSpPr/>
          <p:nvPr>
            <p:ph idx="5" type="pic"/>
          </p:nvPr>
        </p:nvSpPr>
        <p:spPr>
          <a:xfrm>
            <a:off x="2179612" y="2579519"/>
            <a:ext cx="1013114" cy="1013114"/>
          </a:xfrm>
          <a:prstGeom prst="ellipse">
            <a:avLst/>
          </a:prstGeom>
          <a:noFill/>
          <a:ln>
            <a:noFill/>
          </a:ln>
        </p:spPr>
      </p:sp>
      <p:sp>
        <p:nvSpPr>
          <p:cNvPr id="99" name="Google Shape;99;p68"/>
          <p:cNvSpPr/>
          <p:nvPr>
            <p:ph idx="6" type="pic"/>
          </p:nvPr>
        </p:nvSpPr>
        <p:spPr>
          <a:xfrm>
            <a:off x="4515793" y="2579519"/>
            <a:ext cx="1013114" cy="1013114"/>
          </a:xfrm>
          <a:prstGeom prst="ellipse">
            <a:avLst/>
          </a:prstGeom>
          <a:noFill/>
          <a:ln>
            <a:noFill/>
          </a:ln>
        </p:spPr>
      </p:sp>
      <p:sp>
        <p:nvSpPr>
          <p:cNvPr id="100" name="Google Shape;100;p68"/>
          <p:cNvSpPr/>
          <p:nvPr>
            <p:ph idx="7" type="pic"/>
          </p:nvPr>
        </p:nvSpPr>
        <p:spPr>
          <a:xfrm>
            <a:off x="6851974" y="2579519"/>
            <a:ext cx="1013114" cy="1013114"/>
          </a:xfrm>
          <a:prstGeom prst="ellipse">
            <a:avLst/>
          </a:prstGeom>
          <a:noFill/>
          <a:ln>
            <a:noFill/>
          </a:ln>
        </p:spPr>
      </p:sp>
      <p:sp>
        <p:nvSpPr>
          <p:cNvPr id="101" name="Google Shape;101;p68"/>
          <p:cNvSpPr txBox="1"/>
          <p:nvPr>
            <p:ph idx="1" type="body"/>
          </p:nvPr>
        </p:nvSpPr>
        <p:spPr>
          <a:xfrm>
            <a:off x="921554" y="1756717"/>
            <a:ext cx="1422400" cy="625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⎯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⎯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⎯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⎯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68"/>
          <p:cNvSpPr txBox="1"/>
          <p:nvPr>
            <p:ph idx="8" type="body"/>
          </p:nvPr>
        </p:nvSpPr>
        <p:spPr>
          <a:xfrm>
            <a:off x="3268053" y="1756717"/>
            <a:ext cx="1422400" cy="625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⎯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⎯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⎯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⎯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68"/>
          <p:cNvSpPr txBox="1"/>
          <p:nvPr>
            <p:ph idx="9" type="body"/>
          </p:nvPr>
        </p:nvSpPr>
        <p:spPr>
          <a:xfrm>
            <a:off x="5614553" y="1756717"/>
            <a:ext cx="1422400" cy="625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⎯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⎯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⎯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⎯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68"/>
          <p:cNvSpPr txBox="1"/>
          <p:nvPr>
            <p:ph idx="13" type="body"/>
          </p:nvPr>
        </p:nvSpPr>
        <p:spPr>
          <a:xfrm>
            <a:off x="1965483" y="3618175"/>
            <a:ext cx="1422400" cy="625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⎯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⎯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⎯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⎯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68"/>
          <p:cNvSpPr txBox="1"/>
          <p:nvPr>
            <p:ph idx="14" type="body"/>
          </p:nvPr>
        </p:nvSpPr>
        <p:spPr>
          <a:xfrm>
            <a:off x="4311982" y="3618175"/>
            <a:ext cx="1422400" cy="625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⎯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⎯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⎯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⎯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68"/>
          <p:cNvSpPr txBox="1"/>
          <p:nvPr>
            <p:ph idx="15" type="body"/>
          </p:nvPr>
        </p:nvSpPr>
        <p:spPr>
          <a:xfrm>
            <a:off x="6658482" y="3618175"/>
            <a:ext cx="1422400" cy="625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⎯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⎯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⎯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⎯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 type="titleOnly">
  <p:cSld name="TITLE_ONL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7"/>
          <p:cNvSpPr txBox="1"/>
          <p:nvPr>
            <p:ph type="title"/>
          </p:nvPr>
        </p:nvSpPr>
        <p:spPr>
          <a:xfrm>
            <a:off x="2657516" y="1500725"/>
            <a:ext cx="5925395" cy="2131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5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" name="Google Shape;19;p47"/>
          <p:cNvCxnSpPr/>
          <p:nvPr/>
        </p:nvCxnSpPr>
        <p:spPr>
          <a:xfrm flipH="1" rot="10800000">
            <a:off x="1360448" y="1271239"/>
            <a:ext cx="468351" cy="2371733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 Only 2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8"/>
          <p:cNvSpPr txBox="1"/>
          <p:nvPr>
            <p:ph type="title"/>
          </p:nvPr>
        </p:nvSpPr>
        <p:spPr>
          <a:xfrm>
            <a:off x="2657516" y="1500725"/>
            <a:ext cx="5925395" cy="2131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681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  <a:defRPr b="0" i="0" sz="44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2" name="Google Shape;22;p48"/>
          <p:cNvCxnSpPr/>
          <p:nvPr/>
        </p:nvCxnSpPr>
        <p:spPr>
          <a:xfrm flipH="1" rot="10800000">
            <a:off x="1360448" y="1271239"/>
            <a:ext cx="468351" cy="2371733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 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9"/>
          <p:cNvSpPr txBox="1"/>
          <p:nvPr>
            <p:ph type="title"/>
          </p:nvPr>
        </p:nvSpPr>
        <p:spPr>
          <a:xfrm>
            <a:off x="2657516" y="1293541"/>
            <a:ext cx="5925395" cy="12029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5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5" name="Google Shape;25;p49"/>
          <p:cNvCxnSpPr/>
          <p:nvPr/>
        </p:nvCxnSpPr>
        <p:spPr>
          <a:xfrm flipH="1" rot="10800000">
            <a:off x="1360448" y="1271239"/>
            <a:ext cx="468351" cy="2371733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" name="Google Shape;26;p49"/>
          <p:cNvSpPr txBox="1"/>
          <p:nvPr>
            <p:ph idx="1" type="body"/>
          </p:nvPr>
        </p:nvSpPr>
        <p:spPr>
          <a:xfrm>
            <a:off x="2657475" y="2497491"/>
            <a:ext cx="5925436" cy="1194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⎯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⎯"/>
              <a:defRPr sz="2000"/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⎯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Char char="⎯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Char char="⎯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Title and Content 2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0"/>
          <p:cNvSpPr txBox="1"/>
          <p:nvPr>
            <p:ph type="title"/>
          </p:nvPr>
        </p:nvSpPr>
        <p:spPr>
          <a:xfrm>
            <a:off x="2657516" y="1262275"/>
            <a:ext cx="5925395" cy="12029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227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  <a:defRPr b="0" i="0" sz="44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9" name="Google Shape;29;p50"/>
          <p:cNvCxnSpPr/>
          <p:nvPr/>
        </p:nvCxnSpPr>
        <p:spPr>
          <a:xfrm flipH="1" rot="10800000">
            <a:off x="1360448" y="1271239"/>
            <a:ext cx="468351" cy="2371733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" name="Google Shape;30;p50"/>
          <p:cNvSpPr txBox="1"/>
          <p:nvPr>
            <p:ph idx="1" type="body"/>
          </p:nvPr>
        </p:nvSpPr>
        <p:spPr>
          <a:xfrm>
            <a:off x="2657475" y="2497491"/>
            <a:ext cx="5925436" cy="1194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⎯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⎯"/>
              <a:defRPr sz="2000"/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⎯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Char char="⎯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Char char="⎯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nly">
  <p:cSld name="Content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Google Shape;32;p51"/>
          <p:cNvCxnSpPr/>
          <p:nvPr/>
        </p:nvCxnSpPr>
        <p:spPr>
          <a:xfrm flipH="1" rot="10800000">
            <a:off x="1360448" y="1271239"/>
            <a:ext cx="468351" cy="2371733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" name="Google Shape;33;p51"/>
          <p:cNvSpPr txBox="1"/>
          <p:nvPr>
            <p:ph idx="1" type="body"/>
          </p:nvPr>
        </p:nvSpPr>
        <p:spPr>
          <a:xfrm>
            <a:off x="2657475" y="1271238"/>
            <a:ext cx="5925436" cy="23717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800"/>
              <a:buChar char="⎯"/>
              <a:defRPr sz="2800"/>
            </a:lvl1pPr>
            <a:lvl2pPr indent="-3810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Char char="⎯"/>
              <a:defRPr sz="2400"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⎯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Char char="⎯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Char char="⎯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">
  <p:cSld name="pictur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3" type="obj">
  <p:cSld name="OBJEC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3"/>
          <p:cNvSpPr txBox="1"/>
          <p:nvPr>
            <p:ph type="title"/>
          </p:nvPr>
        </p:nvSpPr>
        <p:spPr>
          <a:xfrm>
            <a:off x="628650" y="585375"/>
            <a:ext cx="7886700" cy="9037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5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3"/>
          <p:cNvSpPr txBox="1"/>
          <p:nvPr>
            <p:ph idx="1" type="body"/>
          </p:nvPr>
        </p:nvSpPr>
        <p:spPr>
          <a:xfrm>
            <a:off x="628650" y="1595617"/>
            <a:ext cx="7886700" cy="2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800"/>
              <a:buChar char="⎯"/>
              <a:defRPr sz="2800"/>
            </a:lvl1pPr>
            <a:lvl2pPr indent="-3810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Char char="⎯"/>
              <a:defRPr sz="2400"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⎯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⎯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⎯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2"/>
          <p:cNvSpPr txBox="1"/>
          <p:nvPr>
            <p:ph type="title"/>
          </p:nvPr>
        </p:nvSpPr>
        <p:spPr>
          <a:xfrm>
            <a:off x="628650" y="497450"/>
            <a:ext cx="7886700" cy="9037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5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  <a:defRPr b="0" i="1" sz="6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42"/>
          <p:cNvSpPr txBox="1"/>
          <p:nvPr>
            <p:ph idx="1" type="body"/>
          </p:nvPr>
        </p:nvSpPr>
        <p:spPr>
          <a:xfrm>
            <a:off x="628650" y="1595617"/>
            <a:ext cx="7886700" cy="2966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mbria Math"/>
              <a:buChar char="⎯"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mbria Math"/>
              <a:buChar char="⎯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mbria Math"/>
              <a:buChar char="⎯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Cambria Math"/>
              <a:buChar char="⎯"/>
              <a:defRPr b="0" i="0" sz="135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Cambria Math"/>
              <a:buChar char="⎯"/>
              <a:defRPr b="0" i="0" sz="135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pic>
        <p:nvPicPr>
          <p:cNvPr id="12" name="Google Shape;12;p4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598319" y="4338769"/>
            <a:ext cx="2081823" cy="42503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1.xml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history.nasa.gov/computers/Computing.html" TargetMode="External"/><Relationship Id="rId4" Type="http://schemas.openxmlformats.org/officeDocument/2006/relationships/hyperlink" Target="https://history.nasa.gov/computers/Ch1-5.html" TargetMode="External"/><Relationship Id="rId9" Type="http://schemas.openxmlformats.org/officeDocument/2006/relationships/hyperlink" Target="https://marketbusinessnews.com/appliance-definition/" TargetMode="External"/><Relationship Id="rId5" Type="http://schemas.openxmlformats.org/officeDocument/2006/relationships/hyperlink" Target="https://www.nasa.gov/audience/forstudents/k-4/stories/nasa-knows/who-was-katherine-johnson-k4" TargetMode="External"/><Relationship Id="rId6" Type="http://schemas.openxmlformats.org/officeDocument/2006/relationships/hyperlink" Target="https://www.spacedaily.com/reports/What_If_Voyager_Had_Explored_Pluto_999.html" TargetMode="External"/><Relationship Id="rId7" Type="http://schemas.openxmlformats.org/officeDocument/2006/relationships/hyperlink" Target="https://www.allaboutcircuits.com/news/voyager-mission-anniversary-computers-command-data-attitude-control/" TargetMode="External"/><Relationship Id="rId8" Type="http://schemas.openxmlformats.org/officeDocument/2006/relationships/hyperlink" Target="https://www.bankersadda.com/computer-full-form/" TargetMode="External"/><Relationship Id="rId11" Type="http://schemas.openxmlformats.org/officeDocument/2006/relationships/hyperlink" Target="https://history.nasa.gov/computers/Ch6-3.html" TargetMode="External"/><Relationship Id="rId10" Type="http://schemas.openxmlformats.org/officeDocument/2006/relationships/hyperlink" Target="https://www.nasa.gov/langley/100/launching-the-space-race-katherine-johnson" TargetMode="External"/><Relationship Id="rId13" Type="http://schemas.openxmlformats.org/officeDocument/2006/relationships/hyperlink" Target="https://study.risk.ee/arvuti/akna-osad/" TargetMode="External"/><Relationship Id="rId12" Type="http://schemas.openxmlformats.org/officeDocument/2006/relationships/hyperlink" Target="https://www.explainthatstuff.com/howcomputerswork.html" TargetMode="External"/><Relationship Id="rId15" Type="http://schemas.openxmlformats.org/officeDocument/2006/relationships/hyperlink" Target="https://newsroom.ibm.com/media-quantum-innovation?keywords=quantum&amp;l=100" TargetMode="External"/><Relationship Id="rId14" Type="http://schemas.openxmlformats.org/officeDocument/2006/relationships/hyperlink" Target="https://sirp.ee/s1-artiklid/c21-teadus/kvantarvutid-lahendavad-probleeme-ja-tekitavad-uusi/" TargetMode="External"/><Relationship Id="rId16" Type="http://schemas.openxmlformats.org/officeDocument/2006/relationships/hyperlink" Target="https://www.researchgate.net/figure/Classical-bit-vs-Quantum-bit-Q-bit_fig1_348386747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"/>
          <p:cNvSpPr txBox="1"/>
          <p:nvPr>
            <p:ph type="ctrTitle"/>
          </p:nvPr>
        </p:nvSpPr>
        <p:spPr>
          <a:xfrm>
            <a:off x="646771" y="1224248"/>
            <a:ext cx="7772400" cy="16279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5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Times New Roman"/>
              <a:buNone/>
            </a:pPr>
            <a:r>
              <a:rPr lang="en-US"/>
              <a:t>Arvutid</a:t>
            </a:r>
            <a:endParaRPr/>
          </a:p>
        </p:txBody>
      </p:sp>
      <p:sp>
        <p:nvSpPr>
          <p:cNvPr id="112" name="Google Shape;112;p1"/>
          <p:cNvSpPr txBox="1"/>
          <p:nvPr>
            <p:ph idx="1" type="subTitle"/>
          </p:nvPr>
        </p:nvSpPr>
        <p:spPr>
          <a:xfrm>
            <a:off x="646771" y="2855940"/>
            <a:ext cx="7772400" cy="932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RIF23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Jaanus Paasoja, Laura Tõnov, Renek Spiridonov, Veronika Rotberg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e703ca98fe_0_31"/>
          <p:cNvSpPr txBox="1"/>
          <p:nvPr>
            <p:ph type="title"/>
          </p:nvPr>
        </p:nvSpPr>
        <p:spPr>
          <a:xfrm>
            <a:off x="457200" y="457200"/>
            <a:ext cx="78867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</a:pPr>
            <a:r>
              <a:rPr lang="en-US" sz="4800"/>
              <a:t>Tüüpilised arvuti komponendid</a:t>
            </a:r>
            <a:endParaRPr sz="4800"/>
          </a:p>
        </p:txBody>
      </p:sp>
      <p:sp>
        <p:nvSpPr>
          <p:cNvPr id="179" name="Google Shape;179;g1e703ca98fe_0_31"/>
          <p:cNvSpPr txBox="1"/>
          <p:nvPr>
            <p:ph idx="1" type="body"/>
          </p:nvPr>
        </p:nvSpPr>
        <p:spPr>
          <a:xfrm>
            <a:off x="6207800" y="1311375"/>
            <a:ext cx="2470800" cy="3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Skanner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Protsessor (CPU)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Mälu (RAM)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Laiendkaardid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Toiteplokk (PSU)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Optilise ketta ajam (ODD)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Sisemine andmekandja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Emaplaat (MB)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Kõlarid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Kuvar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Süsteemitarkvara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Rakendusprogramm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Klaviatuur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Hiir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Väline andmekadja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Printer</a:t>
            </a:r>
            <a:endParaRPr sz="1400"/>
          </a:p>
        </p:txBody>
      </p:sp>
      <p:pic>
        <p:nvPicPr>
          <p:cNvPr id="180" name="Google Shape;180;g1e703ca98fe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5" y="1371600"/>
            <a:ext cx="4947450" cy="274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"/>
          <p:cNvSpPr txBox="1"/>
          <p:nvPr>
            <p:ph type="title"/>
          </p:nvPr>
        </p:nvSpPr>
        <p:spPr>
          <a:xfrm>
            <a:off x="628650" y="585375"/>
            <a:ext cx="78867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5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</a:pPr>
            <a:r>
              <a:rPr lang="en-US"/>
              <a:t>Minu esimene kogemus</a:t>
            </a:r>
            <a:endParaRPr/>
          </a:p>
        </p:txBody>
      </p:sp>
      <p:sp>
        <p:nvSpPr>
          <p:cNvPr id="186" name="Google Shape;186;p16"/>
          <p:cNvSpPr txBox="1"/>
          <p:nvPr>
            <p:ph idx="1" type="body"/>
          </p:nvPr>
        </p:nvSpPr>
        <p:spPr>
          <a:xfrm>
            <a:off x="512075" y="1617900"/>
            <a:ext cx="5736600" cy="19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0000" lvl="0" marL="360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⎯"/>
            </a:pPr>
            <a:r>
              <a:rPr lang="en-US"/>
              <a:t>Jaanus: “Juku” arvuti</a:t>
            </a:r>
            <a:endParaRPr/>
          </a:p>
          <a:p>
            <a:pPr indent="-360000" lvl="0" marL="360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⎯"/>
            </a:pPr>
            <a:r>
              <a:rPr lang="en-US"/>
              <a:t>Laura: NES Super Mario Bros</a:t>
            </a:r>
            <a:endParaRPr/>
          </a:p>
          <a:p>
            <a:pPr indent="-360000" lvl="0" marL="360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⎯"/>
            </a:pPr>
            <a:r>
              <a:rPr lang="en-US"/>
              <a:t>Mango: Suur ekraan ja Windows XP paint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360000" lvl="0" marL="360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⎯"/>
            </a:pPr>
            <a:r>
              <a:rPr lang="en-US"/>
              <a:t>Renek; tädipoja arvuti, Windows 3.x</a:t>
            </a:r>
            <a:endParaRPr/>
          </a:p>
        </p:txBody>
      </p:sp>
      <p:pic>
        <p:nvPicPr>
          <p:cNvPr id="187" name="Google Shape;1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1000" y="3828600"/>
            <a:ext cx="1720999" cy="114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0746" y="3751000"/>
            <a:ext cx="1870922" cy="114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5348" y="2333723"/>
            <a:ext cx="2648900" cy="120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7edc64c639_2_8"/>
          <p:cNvSpPr txBox="1"/>
          <p:nvPr>
            <p:ph type="title"/>
          </p:nvPr>
        </p:nvSpPr>
        <p:spPr>
          <a:xfrm>
            <a:off x="628650" y="585375"/>
            <a:ext cx="7886700" cy="90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Kasutatud allikad:</a:t>
            </a:r>
            <a:endParaRPr/>
          </a:p>
        </p:txBody>
      </p:sp>
      <p:sp>
        <p:nvSpPr>
          <p:cNvPr id="196" name="Google Shape;196;g27edc64c639_2_8"/>
          <p:cNvSpPr txBox="1"/>
          <p:nvPr>
            <p:ph idx="1" type="body"/>
          </p:nvPr>
        </p:nvSpPr>
        <p:spPr>
          <a:xfrm>
            <a:off x="628650" y="1595617"/>
            <a:ext cx="7886700" cy="26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32500" lnSpcReduction="200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rgbClr val="313131"/>
                </a:solidFill>
              </a:rPr>
              <a:t>Computers in Spaceflight: The NASA Experience</a:t>
            </a:r>
            <a:endParaRPr sz="1200">
              <a:solidFill>
                <a:srgbClr val="31313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 u="sng">
                <a:solidFill>
                  <a:srgbClr val="4285F4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https://history.nasa.gov/computers/Computing.html</a:t>
            </a:r>
            <a:endParaRPr sz="1200" u="sng">
              <a:solidFill>
                <a:srgbClr val="4285F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rgbClr val="31313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rgbClr val="313131"/>
                </a:solidFill>
              </a:rPr>
              <a:t>The impact of the Gemini digital computer</a:t>
            </a:r>
            <a:endParaRPr sz="1200">
              <a:solidFill>
                <a:srgbClr val="31313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 u="sng">
                <a:solidFill>
                  <a:srgbClr val="4285F4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https://history.nasa.gov/computers/Ch1-5.html</a:t>
            </a:r>
            <a:endParaRPr sz="1200" u="sng">
              <a:solidFill>
                <a:srgbClr val="4285F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rgbClr val="31313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Heather S. Deiss &amp; Denise Miller. 2020.  </a:t>
            </a:r>
            <a:r>
              <a:rPr lang="en-US" sz="1200">
                <a:solidFill>
                  <a:srgbClr val="313131"/>
                </a:solidFill>
              </a:rPr>
              <a:t>Who Was Katherine Johnson?</a:t>
            </a:r>
            <a:endParaRPr sz="1200">
              <a:solidFill>
                <a:srgbClr val="31313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 u="sng">
                <a:solidFill>
                  <a:srgbClr val="4285F4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https://www.nasa.gov/audience/forstudents/k-4/stories/nasa-knows/who-was-katherine-johnson-k4</a:t>
            </a:r>
            <a:r>
              <a:rPr lang="en-US" sz="1200">
                <a:solidFill>
                  <a:srgbClr val="313131"/>
                </a:solidFill>
              </a:rPr>
              <a:t> </a:t>
            </a:r>
            <a:endParaRPr sz="1200">
              <a:solidFill>
                <a:srgbClr val="31313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rgbClr val="313131"/>
                </a:solidFill>
              </a:rPr>
              <a:t>(9.09.23)</a:t>
            </a:r>
            <a:endParaRPr sz="1200">
              <a:solidFill>
                <a:srgbClr val="31313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rgbClr val="31313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rgbClr val="313131"/>
                </a:solidFill>
              </a:rPr>
              <a:t>What if Voyager Had Explored Pluto</a:t>
            </a:r>
            <a:endParaRPr sz="1200">
              <a:solidFill>
                <a:srgbClr val="31313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 u="sng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https://www.spacedaily.com/reports/What_If_Voyager_Had_Explored_Pluto_999.html</a:t>
            </a:r>
            <a:endParaRPr sz="1200">
              <a:solidFill>
                <a:srgbClr val="31313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rgbClr val="31313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rgbClr val="313131"/>
                </a:solidFill>
              </a:rPr>
              <a:t>Dubois, C. 2017. The Brains of the Voyager Spacecraft: Command, Data, and Attitude Control Computers</a:t>
            </a:r>
            <a:endParaRPr sz="1200">
              <a:solidFill>
                <a:srgbClr val="31313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 u="sng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https://www.allaboutcircuits.com/news/voyager-mission-anniversary-computers-command-data-attitude-control/</a:t>
            </a:r>
            <a:endParaRPr sz="1200">
              <a:solidFill>
                <a:srgbClr val="31313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rgbClr val="31313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rgbClr val="313131"/>
                </a:solidFill>
              </a:rPr>
              <a:t>Understand the Computer Full Form, An Insightful Guide, 2015.</a:t>
            </a:r>
            <a:endParaRPr sz="1200">
              <a:solidFill>
                <a:srgbClr val="31313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 u="sng">
                <a:solidFill>
                  <a:srgbClr val="1155CC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https://www.bankersadda.com/computer-full-form/</a:t>
            </a:r>
            <a:endParaRPr sz="1200">
              <a:solidFill>
                <a:srgbClr val="31313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rgbClr val="31313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rgbClr val="313131"/>
                </a:solidFill>
              </a:rPr>
              <a:t>What is an appliance?</a:t>
            </a:r>
            <a:endParaRPr sz="1200">
              <a:solidFill>
                <a:srgbClr val="31313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 u="sng">
                <a:solidFill>
                  <a:srgbClr val="1155CC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https://marketbusinessnews.com/appliance-definition/</a:t>
            </a:r>
            <a:endParaRPr sz="1200">
              <a:solidFill>
                <a:srgbClr val="31313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rgbClr val="31313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rgbClr val="313131"/>
                </a:solidFill>
              </a:rPr>
              <a:t>Pilt Kathrene Johnson </a:t>
            </a:r>
            <a:endParaRPr sz="1200">
              <a:solidFill>
                <a:srgbClr val="31313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 u="sng">
                <a:solidFill>
                  <a:srgbClr val="1155CC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https://www.nasa.gov/langley/100/launching-the-space-race-katherine-johnson</a:t>
            </a:r>
            <a:endParaRPr sz="1200">
              <a:solidFill>
                <a:srgbClr val="31313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rgbClr val="31313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rgbClr val="313131"/>
                </a:solidFill>
              </a:rPr>
              <a:t>Pilt Galileo protsessor ja input/output ühendustest</a:t>
            </a:r>
            <a:endParaRPr sz="1200">
              <a:solidFill>
                <a:srgbClr val="31313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 u="sng">
                <a:solidFill>
                  <a:srgbClr val="1155CC"/>
                </a:solid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https://history.nasa.gov/computers/Ch6-3.html</a:t>
            </a:r>
            <a:endParaRPr sz="1200">
              <a:solidFill>
                <a:srgbClr val="31313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rgbClr val="31313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rgbClr val="313131"/>
                </a:solidFill>
              </a:rPr>
              <a:t>Woodford, C. 2023. Computers</a:t>
            </a:r>
            <a:endParaRPr sz="1200">
              <a:solidFill>
                <a:srgbClr val="31313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 u="sng">
                <a:solidFill>
                  <a:srgbClr val="1155CC"/>
                </a:solid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https://www.explainthatstuff.com/howcomputerswork.html</a:t>
            </a:r>
            <a:endParaRPr sz="1200">
              <a:solidFill>
                <a:srgbClr val="31313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rgbClr val="31313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rgbClr val="31313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rgbClr val="313131"/>
                </a:solidFill>
              </a:rPr>
              <a:t>Ivari Horm, 2016. Arvutiõpetus</a:t>
            </a:r>
            <a:endParaRPr sz="1200">
              <a:solidFill>
                <a:srgbClr val="31313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 u="sng">
                <a:solidFill>
                  <a:srgbClr val="1155CC"/>
                </a:solid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https://study.risk.ee/arvuti/akna-osad/</a:t>
            </a:r>
            <a:endParaRPr sz="1200">
              <a:solidFill>
                <a:srgbClr val="31313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rgbClr val="31313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rgbClr val="313131"/>
                </a:solidFill>
              </a:rPr>
              <a:t>Ülar Allas. Sirp. 02.06.2023 “Kvantarvutid lahendavad probleeme ja tekitavad uusi”</a:t>
            </a:r>
            <a:endParaRPr sz="1200">
              <a:solidFill>
                <a:srgbClr val="31313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 u="sng">
                <a:solidFill>
                  <a:srgbClr val="1155CC"/>
                </a:solidFill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https://sirp.ee/s1-artiklid/c21-teadus/kvantarvutid-lahendavad-probleeme-ja-tekitavad-uusi/</a:t>
            </a:r>
            <a:endParaRPr sz="1200">
              <a:solidFill>
                <a:srgbClr val="31313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rgbClr val="31313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rgbClr val="313131"/>
                </a:solidFill>
              </a:rPr>
              <a:t>IBM kvant-teadlane dr Maika Takita laboris. Media Center Gallery.</a:t>
            </a:r>
            <a:endParaRPr sz="1200">
              <a:solidFill>
                <a:srgbClr val="31313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 u="sng">
                <a:solidFill>
                  <a:srgbClr val="1155CC"/>
                </a:solidFill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https://newsroom.ibm.com/media-quantum-innovation?keywords=quantum&amp;l=100</a:t>
            </a:r>
            <a:endParaRPr sz="1200">
              <a:solidFill>
                <a:srgbClr val="31313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rgbClr val="31313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rgbClr val="313131"/>
                </a:solidFill>
              </a:rPr>
              <a:t>Klassikaline bit vs kvantbitt (Q-bit). ResearchGate'i teaduslik joonis. </a:t>
            </a:r>
            <a:r>
              <a:rPr lang="en-US" sz="1200" u="sng">
                <a:solidFill>
                  <a:srgbClr val="1155CC"/>
                </a:solidFill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https://www.researchgate.net/figure/Classical-bit-vs-Quantum-bit-Q-bit_fig1_348386747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1"/>
          <p:cNvSpPr txBox="1"/>
          <p:nvPr>
            <p:ph type="ctrTitle"/>
          </p:nvPr>
        </p:nvSpPr>
        <p:spPr>
          <a:xfrm>
            <a:off x="646771" y="1224248"/>
            <a:ext cx="7772400" cy="16279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5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mes New Roman"/>
              <a:buNone/>
            </a:pPr>
            <a:r>
              <a:rPr lang="en-US" sz="7200"/>
              <a:t>TÄNAME KUULAMAST!</a:t>
            </a:r>
            <a:endParaRPr/>
          </a:p>
        </p:txBody>
      </p:sp>
      <p:sp>
        <p:nvSpPr>
          <p:cNvPr id="202" name="Google Shape;202;p41"/>
          <p:cNvSpPr txBox="1"/>
          <p:nvPr>
            <p:ph idx="1" type="subTitle"/>
          </p:nvPr>
        </p:nvSpPr>
        <p:spPr>
          <a:xfrm>
            <a:off x="646771" y="2855940"/>
            <a:ext cx="7772400" cy="932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/>
              <a:t>Jaanus, Laura, Mango, Renek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 cap="none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7e6bd3e269_0_18"/>
          <p:cNvSpPr txBox="1"/>
          <p:nvPr>
            <p:ph type="title"/>
          </p:nvPr>
        </p:nvSpPr>
        <p:spPr>
          <a:xfrm>
            <a:off x="628650" y="362352"/>
            <a:ext cx="7886700" cy="90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5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6000" cap="none"/>
              <a:t>Sõnaveeb: </a:t>
            </a:r>
            <a:endParaRPr/>
          </a:p>
        </p:txBody>
      </p:sp>
      <p:sp>
        <p:nvSpPr>
          <p:cNvPr id="119" name="Google Shape;119;g27e6bd3e269_0_18"/>
          <p:cNvSpPr txBox="1"/>
          <p:nvPr>
            <p:ph idx="1" type="body"/>
          </p:nvPr>
        </p:nvSpPr>
        <p:spPr>
          <a:xfrm>
            <a:off x="628650" y="1596661"/>
            <a:ext cx="3886200" cy="26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b="1" lang="en-US" sz="2000">
                <a:solidFill>
                  <a:srgbClr val="313131"/>
                </a:solidFill>
              </a:rPr>
              <a:t>"Arvuti on elektrooniline seade, mida kasutatakse info säilitamiseks, otsimiseks, töötlemiseks ja väljastamiseks, tehete sooritamiseks ning mitmesuguste rakenduste loomiseks ja kasutamiseks" </a:t>
            </a:r>
            <a:endParaRPr b="1" sz="2000">
              <a:solidFill>
                <a:srgbClr val="31313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 b="1" sz="2000">
              <a:solidFill>
                <a:srgbClr val="31313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13131"/>
                </a:solidFill>
              </a:rPr>
              <a:t>1940-60 - inimarvutid ehk</a:t>
            </a:r>
            <a:r>
              <a:rPr i="1" lang="en-US" sz="2000">
                <a:solidFill>
                  <a:srgbClr val="313131"/>
                </a:solidFill>
              </a:rPr>
              <a:t> </a:t>
            </a:r>
            <a:endParaRPr i="1" sz="2000">
              <a:solidFill>
                <a:srgbClr val="31313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313131"/>
                </a:solidFill>
              </a:rPr>
              <a:t>human computers </a:t>
            </a:r>
            <a:r>
              <a:rPr lang="en-US" sz="2000">
                <a:solidFill>
                  <a:srgbClr val="313131"/>
                </a:solidFill>
              </a:rPr>
              <a:t>NASA’s, </a:t>
            </a:r>
            <a:endParaRPr sz="2000">
              <a:solidFill>
                <a:srgbClr val="31313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13131"/>
                </a:solidFill>
              </a:rPr>
              <a:t>Kathrene Johnson</a:t>
            </a:r>
            <a:endParaRPr sz="2000">
              <a:solidFill>
                <a:srgbClr val="31313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>
                <a:solidFill>
                  <a:srgbClr val="313131"/>
                </a:solidFill>
              </a:rPr>
              <a:t>(pildi allikas: NASA)</a:t>
            </a:r>
            <a:endParaRPr sz="1100">
              <a:solidFill>
                <a:srgbClr val="313131"/>
              </a:solidFill>
            </a:endParaRPr>
          </a:p>
        </p:txBody>
      </p:sp>
      <p:pic>
        <p:nvPicPr>
          <p:cNvPr id="120" name="Google Shape;120;g27e6bd3e269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9576" y="303900"/>
            <a:ext cx="3545349" cy="446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7e6bd3e269_0_26"/>
          <p:cNvSpPr txBox="1"/>
          <p:nvPr>
            <p:ph type="title"/>
          </p:nvPr>
        </p:nvSpPr>
        <p:spPr>
          <a:xfrm>
            <a:off x="628650" y="362352"/>
            <a:ext cx="7886700" cy="90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5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5500" cap="none"/>
              <a:t>Meile kõige kaugem arvuti</a:t>
            </a:r>
            <a:endParaRPr sz="2900"/>
          </a:p>
        </p:txBody>
      </p:sp>
      <p:sp>
        <p:nvSpPr>
          <p:cNvPr id="127" name="Google Shape;127;g27e6bd3e269_0_26"/>
          <p:cNvSpPr txBox="1"/>
          <p:nvPr>
            <p:ph idx="1" type="body"/>
          </p:nvPr>
        </p:nvSpPr>
        <p:spPr>
          <a:xfrm>
            <a:off x="628650" y="1596661"/>
            <a:ext cx="3886200" cy="26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/>
              <a:t>Voyager 1 (1977)</a:t>
            </a:r>
            <a:endParaRPr b="1" sz="20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Viking CSS’i </a:t>
            </a:r>
            <a:endParaRPr sz="20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(Viking Computer </a:t>
            </a:r>
            <a:endParaRPr sz="20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Command System)</a:t>
            </a:r>
            <a:endParaRPr b="1" sz="2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/>
              <a:t>kaks protsessorit, </a:t>
            </a:r>
            <a:r>
              <a:rPr lang="en-US" sz="2000"/>
              <a:t>input/output ühendust, toiteallikat 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000"/>
              <a:t>(pilt NASA)</a:t>
            </a:r>
            <a:endParaRPr sz="1000"/>
          </a:p>
        </p:txBody>
      </p:sp>
      <p:sp>
        <p:nvSpPr>
          <p:cNvPr id="128" name="Google Shape;128;g27e6bd3e269_0_26"/>
          <p:cNvSpPr txBox="1"/>
          <p:nvPr>
            <p:ph idx="2" type="body"/>
          </p:nvPr>
        </p:nvSpPr>
        <p:spPr>
          <a:xfrm>
            <a:off x="4629150" y="1596661"/>
            <a:ext cx="3886200" cy="26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g27e6bd3e269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2775" y="1413786"/>
            <a:ext cx="4558950" cy="3041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7ebe0e0eef_0_1"/>
          <p:cNvSpPr txBox="1"/>
          <p:nvPr>
            <p:ph type="title"/>
          </p:nvPr>
        </p:nvSpPr>
        <p:spPr>
          <a:xfrm>
            <a:off x="628650" y="337302"/>
            <a:ext cx="7886700" cy="90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5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6000" cap="none"/>
              <a:t>Kvantarvutid</a:t>
            </a:r>
            <a:endParaRPr/>
          </a:p>
        </p:txBody>
      </p:sp>
      <p:sp>
        <p:nvSpPr>
          <p:cNvPr id="136" name="Google Shape;136;g27ebe0e0eef_0_1"/>
          <p:cNvSpPr txBox="1"/>
          <p:nvPr>
            <p:ph idx="1" type="body"/>
          </p:nvPr>
        </p:nvSpPr>
        <p:spPr>
          <a:xfrm>
            <a:off x="628650" y="1596650"/>
            <a:ext cx="3150300" cy="26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34327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1800"/>
              <a:t>Kvantbitt: 0, 1 või superpositsioon</a:t>
            </a:r>
            <a:endParaRPr sz="1800"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1800"/>
              <a:t>Erakordne arvutusvõimsus</a:t>
            </a:r>
            <a:endParaRPr sz="1800"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1800"/>
              <a:t>Vastused seni esitamata küsimustele</a:t>
            </a:r>
            <a:endParaRPr sz="1800"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1800"/>
              <a:t>Aga… Q-päev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000"/>
              <a:t>pilt 1: Klassikaline bit vs kvantbitt (Q-bit).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000"/>
              <a:t>pilt 2: </a:t>
            </a:r>
            <a:r>
              <a:rPr lang="en-US" sz="1000"/>
              <a:t>IBM kvant-teadlane dr Maika Takita laboris</a:t>
            </a:r>
            <a:endParaRPr sz="1000"/>
          </a:p>
        </p:txBody>
      </p:sp>
      <p:pic>
        <p:nvPicPr>
          <p:cNvPr id="137" name="Google Shape;137;g27ebe0e0eef_0_1"/>
          <p:cNvPicPr preferRelativeResize="0"/>
          <p:nvPr/>
        </p:nvPicPr>
        <p:blipFill rotWithShape="1">
          <a:blip r:embed="rId3">
            <a:alphaModFix/>
          </a:blip>
          <a:srcRect b="0" l="10131" r="19460" t="0"/>
          <a:stretch/>
        </p:blipFill>
        <p:spPr>
          <a:xfrm>
            <a:off x="5207325" y="1596650"/>
            <a:ext cx="3308027" cy="313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27ebe0e0eef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8952" y="1241200"/>
            <a:ext cx="2795074" cy="19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27ebe0e0eef_0_1"/>
          <p:cNvSpPr txBox="1"/>
          <p:nvPr/>
        </p:nvSpPr>
        <p:spPr>
          <a:xfrm>
            <a:off x="3778950" y="964950"/>
            <a:ext cx="6213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pilt 1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g27ebe0e0eef_0_1"/>
          <p:cNvSpPr txBox="1"/>
          <p:nvPr/>
        </p:nvSpPr>
        <p:spPr>
          <a:xfrm>
            <a:off x="7786425" y="4348425"/>
            <a:ext cx="813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pilt 2</a:t>
            </a:r>
            <a:endParaRPr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7e6bd3e269_0_12"/>
          <p:cNvSpPr txBox="1"/>
          <p:nvPr>
            <p:ph type="title"/>
          </p:nvPr>
        </p:nvSpPr>
        <p:spPr>
          <a:xfrm>
            <a:off x="628650" y="585375"/>
            <a:ext cx="7886700" cy="90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 teeb arvutist arvuti?</a:t>
            </a:r>
            <a:endParaRPr/>
          </a:p>
        </p:txBody>
      </p:sp>
      <p:sp>
        <p:nvSpPr>
          <p:cNvPr id="147" name="Google Shape;147;g27e6bd3e269_0_12"/>
          <p:cNvSpPr txBox="1"/>
          <p:nvPr>
            <p:ph idx="1" type="body"/>
          </p:nvPr>
        </p:nvSpPr>
        <p:spPr>
          <a:xfrm>
            <a:off x="628650" y="1595617"/>
            <a:ext cx="7886700" cy="26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⎯"/>
            </a:pPr>
            <a:r>
              <a:rPr lang="en-US" sz="2400"/>
              <a:t>protsessor, </a:t>
            </a:r>
            <a:endParaRPr sz="2400"/>
          </a:p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⎯"/>
            </a:pPr>
            <a:r>
              <a:rPr lang="en-US" sz="2400"/>
              <a:t>mälu, </a:t>
            </a:r>
            <a:endParaRPr sz="2400"/>
          </a:p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⎯"/>
            </a:pPr>
            <a:r>
              <a:rPr lang="en-US" sz="2400"/>
              <a:t>operatsioonisüsteem, </a:t>
            </a:r>
            <a:endParaRPr sz="2400"/>
          </a:p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⎯"/>
            </a:pPr>
            <a:r>
              <a:rPr lang="en-US" sz="2400"/>
              <a:t>sisend- ja väljundseadmed, </a:t>
            </a:r>
            <a:endParaRPr sz="2400"/>
          </a:p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⎯"/>
            </a:pPr>
            <a:r>
              <a:rPr lang="en-US" sz="2400"/>
              <a:t>andmekandjad,  </a:t>
            </a:r>
            <a:endParaRPr sz="2400"/>
          </a:p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⎯"/>
            </a:pPr>
            <a:r>
              <a:rPr lang="en-US" sz="2400"/>
              <a:t>võrguühendus</a:t>
            </a:r>
            <a:endParaRPr sz="2400"/>
          </a:p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⎯"/>
            </a:pPr>
            <a:r>
              <a:rPr lang="en-US" sz="2400"/>
              <a:t>tarkvara.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"/>
          <p:cNvSpPr txBox="1"/>
          <p:nvPr>
            <p:ph type="title"/>
          </p:nvPr>
        </p:nvSpPr>
        <p:spPr>
          <a:xfrm>
            <a:off x="457200" y="457200"/>
            <a:ext cx="78867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</a:pPr>
            <a:r>
              <a:rPr lang="en-US" sz="4800"/>
              <a:t>Teabeprotsessor</a:t>
            </a:r>
            <a:endParaRPr sz="4800"/>
          </a:p>
        </p:txBody>
      </p:sp>
      <p:pic>
        <p:nvPicPr>
          <p:cNvPr id="153" name="Google Shape;15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1075" y="2704775"/>
            <a:ext cx="3052725" cy="203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3"/>
          <p:cNvSpPr txBox="1"/>
          <p:nvPr>
            <p:ph idx="1" type="body"/>
          </p:nvPr>
        </p:nvSpPr>
        <p:spPr>
          <a:xfrm>
            <a:off x="457200" y="1595622"/>
            <a:ext cx="6229500" cy="17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/>
              <a:t>Arvuti on elektrooniline masin, mis töötleb teavet - teabeprotsessor.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/>
              <a:t>Kätte antud toorteabe või -andmed salvestab, kuni on valmis seda töötlema, töötleb ja seejärel väljutab tulemused.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/>
              <a:t>Kõigil antud protsessidel on oma nimi.</a:t>
            </a:r>
            <a:endParaRPr sz="200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7eb94a09f1_0_0"/>
          <p:cNvSpPr txBox="1"/>
          <p:nvPr>
            <p:ph type="title"/>
          </p:nvPr>
        </p:nvSpPr>
        <p:spPr>
          <a:xfrm>
            <a:off x="628650" y="585375"/>
            <a:ext cx="7886700" cy="90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Miks kõik elektroonilised seadmed ei ole arvutid?</a:t>
            </a:r>
            <a:endParaRPr/>
          </a:p>
        </p:txBody>
      </p:sp>
      <p:sp>
        <p:nvSpPr>
          <p:cNvPr id="161" name="Google Shape;161;g27eb94a09f1_0_0"/>
          <p:cNvSpPr txBox="1"/>
          <p:nvPr>
            <p:ph idx="1" type="body"/>
          </p:nvPr>
        </p:nvSpPr>
        <p:spPr>
          <a:xfrm>
            <a:off x="628650" y="1595617"/>
            <a:ext cx="7886700" cy="26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⎯"/>
            </a:pPr>
            <a:r>
              <a:rPr lang="en-US" sz="2400"/>
              <a:t>T</a:t>
            </a:r>
            <a:r>
              <a:rPr lang="en-US" sz="2400"/>
              <a:t>änapäeva kodumasinaid ei saa siiski arvutiteks nimetada kuigi tal on palju arvutilaadseid omadusi.</a:t>
            </a:r>
            <a:endParaRPr sz="2400"/>
          </a:p>
          <a:p>
            <a:pPr indent="-355600" lvl="0" marL="4572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2000"/>
              <a:buChar char="⎯"/>
            </a:pPr>
            <a:r>
              <a:rPr lang="en-US" sz="2000"/>
              <a:t>Kalkulaator ja arvuti - mõlemad ju töötavad töödeldes numbreid</a:t>
            </a:r>
            <a:br>
              <a:rPr lang="en-US" sz="2000"/>
            </a:br>
            <a:endParaRPr sz="1000"/>
          </a:p>
          <a:p>
            <a:pPr indent="-355600" lvl="1" marL="9144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000"/>
              <a:buChar char="⎯"/>
            </a:pPr>
            <a:r>
              <a:rPr lang="en-US" sz="2000"/>
              <a:t>Kalkulaator arvutab välja arvutuste tulemused, arvuti järgib aga keerulisi juhiseid</a:t>
            </a:r>
            <a:br>
              <a:rPr lang="en-US" sz="2000"/>
            </a:br>
            <a:endParaRPr sz="1000"/>
          </a:p>
          <a:p>
            <a:pPr indent="-355600" lvl="2" marL="13716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000"/>
              <a:buChar char="⎯"/>
            </a:pPr>
            <a:r>
              <a:rPr lang="en-US" sz="2000"/>
              <a:t>Antud juhiseid tuntakse ka kui programme või koodi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e703ca98fe_0_8"/>
          <p:cNvSpPr txBox="1"/>
          <p:nvPr>
            <p:ph type="title"/>
          </p:nvPr>
        </p:nvSpPr>
        <p:spPr>
          <a:xfrm>
            <a:off x="457200" y="457200"/>
            <a:ext cx="78867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</a:pPr>
            <a:r>
              <a:rPr lang="en-US" sz="4800"/>
              <a:t>Mis on arvutiprogramm?</a:t>
            </a:r>
            <a:endParaRPr sz="4800"/>
          </a:p>
        </p:txBody>
      </p:sp>
      <p:sp>
        <p:nvSpPr>
          <p:cNvPr id="167" name="Google Shape;167;g1e703ca98fe_0_8"/>
          <p:cNvSpPr txBox="1"/>
          <p:nvPr>
            <p:ph idx="1" type="body"/>
          </p:nvPr>
        </p:nvSpPr>
        <p:spPr>
          <a:xfrm>
            <a:off x="457200" y="1595625"/>
            <a:ext cx="8535600" cy="24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/>
              <a:t>Arvutiprogramm on juhiste kogum mingi ülesande täitmiseks.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/>
              <a:t>Aegu tagasi, kui soovisid, et arvuti teeks mingi ülesande, pidid selleks programmi kirjutama. Tänapäeval tuginetakse enamasti eelnevalt kirjutatud programmidele.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/>
              <a:t>Operatsioonisüsteem on programm, mis käivitub arvuti sisselülitamisel ning tegeleb arvuti riistavara (ressursside) haldamise ja juhtimisega.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/>
              <a:t>Rakendustarkvara alla kuuluvad kõik programmid, mida kasutaja saab arvutis käivitada.</a:t>
            </a:r>
            <a:endParaRPr sz="200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e703ca98fe_0_15"/>
          <p:cNvSpPr txBox="1"/>
          <p:nvPr>
            <p:ph type="title"/>
          </p:nvPr>
        </p:nvSpPr>
        <p:spPr>
          <a:xfrm>
            <a:off x="457200" y="457200"/>
            <a:ext cx="78867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</a:pPr>
            <a:r>
              <a:rPr lang="en-US" sz="4800"/>
              <a:t>Mis vahe on riist- ja tarkvaral?</a:t>
            </a:r>
            <a:endParaRPr sz="4800"/>
          </a:p>
        </p:txBody>
      </p:sp>
      <p:sp>
        <p:nvSpPr>
          <p:cNvPr id="173" name="Google Shape;173;g1e703ca98fe_0_15"/>
          <p:cNvSpPr txBox="1"/>
          <p:nvPr>
            <p:ph idx="1" type="body"/>
          </p:nvPr>
        </p:nvSpPr>
        <p:spPr>
          <a:xfrm>
            <a:off x="457200" y="1595625"/>
            <a:ext cx="8228700" cy="25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/>
              <a:t>Arvuti tarkvara saab kergesti </a:t>
            </a:r>
            <a:r>
              <a:rPr lang="en-US" sz="2000"/>
              <a:t>ümber programmeerida</a:t>
            </a:r>
            <a:r>
              <a:rPr lang="en-US" sz="2000"/>
              <a:t> vastavalt soovile. Avad ühe programmi ja siis liigud üle järgmisele.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/>
              <a:t>Programme nimetatakse ka tarkvaraks (</a:t>
            </a:r>
            <a:r>
              <a:rPr i="1" lang="en-US" sz="2000"/>
              <a:t>software</a:t>
            </a:r>
            <a:r>
              <a:rPr lang="en-US" sz="2000"/>
              <a:t>). Need on nn. "pehmed" s</a:t>
            </a:r>
            <a:r>
              <a:rPr lang="en-US" sz="2000"/>
              <a:t>e</a:t>
            </a:r>
            <a:r>
              <a:rPr lang="en-US" sz="2000"/>
              <a:t>lles mõttes, et need ei ole fikseeritud, neid saab kergesti muuta.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/>
              <a:t>Seevastu arvuti riistvara (</a:t>
            </a:r>
            <a:r>
              <a:rPr i="1" lang="en-US" sz="2000"/>
              <a:t>hardware</a:t>
            </a:r>
            <a:r>
              <a:rPr lang="en-US" sz="2000"/>
              <a:t>) on ostmisel fikseeritud,</a:t>
            </a:r>
            <a:r>
              <a:rPr lang="en-US" sz="2000"/>
              <a:t> käega katsutav füüsiline asi.</a:t>
            </a:r>
            <a:endParaRPr sz="200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TU white">
  <a:themeElements>
    <a:clrScheme name="TLÜ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DB224C"/>
      </a:accent1>
      <a:accent2>
        <a:srgbClr val="7AD2C6"/>
      </a:accent2>
      <a:accent3>
        <a:srgbClr val="F99E3B"/>
      </a:accent3>
      <a:accent4>
        <a:srgbClr val="B691D3"/>
      </a:accent4>
      <a:accent5>
        <a:srgbClr val="DBC7B6"/>
      </a:accent5>
      <a:accent6>
        <a:srgbClr val="67D4EC"/>
      </a:accent6>
      <a:hlink>
        <a:srgbClr val="DB224C"/>
      </a:hlink>
      <a:folHlink>
        <a:srgbClr val="94143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2018-05-31T10:13:30Z</dcterms:created>
  <dc:creator>Microsoft Office User</dc:creator>
</cp:coreProperties>
</file>